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64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rtl="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2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9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430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4/14/2025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68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4/14/2025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5317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33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4/14/2025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003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5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1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4/14/2025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9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/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 rtl="0"/>
              <a:t>4/14/2025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rtl="0"/>
            <a:fld id="{E023F97E-7090-45F2-B871-BE798930AB65}" type="slidenum">
              <a:rPr lang="en-US" smtClean="0">
                <a:solidFill>
                  <a:prstClr val="black"/>
                </a:solidFill>
              </a:rPr>
              <a:pPr rtl="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2483768" y="2184816"/>
            <a:ext cx="638083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Marek’s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Disease (MD)+  Lymphoid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leukosis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(LL)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1350" dirty="0">
              <a:solidFill>
                <a:prstClr val="black"/>
              </a:solidFill>
            </a:endParaRPr>
          </a:p>
          <a:p>
            <a:pPr algn="ctr" rtl="0"/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7980B8F3-8C3B-8A75-BE31-DD0FD39CF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04" y="2047833"/>
            <a:ext cx="2350996" cy="29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650" y="908050"/>
            <a:ext cx="7704138" cy="4826000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500" b="1" u="sng" dirty="0" smtClean="0">
                <a:solidFill>
                  <a:srgbClr val="C00000"/>
                </a:solidFill>
              </a:rPr>
              <a:t>Post – mortem lesions 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Hepatomegaly</a:t>
            </a:r>
            <a:r>
              <a:rPr lang="en-US" sz="3200" dirty="0" smtClean="0"/>
              <a:t> : The liver is filling the entire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  abdominal cavity ,(</a:t>
            </a:r>
            <a:r>
              <a:rPr lang="en-US" sz="2800" dirty="0" smtClean="0"/>
              <a:t>Big  Liver Disease</a:t>
            </a:r>
            <a:r>
              <a:rPr lang="en-US" sz="3200" dirty="0" smtClean="0"/>
              <a:t>). It is firm, fibrous,  and  gritty.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2.Enlarged  bursa of </a:t>
            </a:r>
            <a:r>
              <a:rPr lang="en-US" sz="3200" dirty="0" err="1" smtClean="0"/>
              <a:t>Fabricius</a:t>
            </a:r>
            <a:r>
              <a:rPr lang="en-US" sz="3200" dirty="0" smtClean="0"/>
              <a:t>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3.Tumors on the mesentery and other abdominal viscera.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4.Tumors are soft, smooth, and glistening.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5.Tumors may be nodular ,</a:t>
            </a:r>
            <a:r>
              <a:rPr lang="en-US" sz="3200" dirty="0" err="1" smtClean="0"/>
              <a:t>miliary</a:t>
            </a:r>
            <a:r>
              <a:rPr lang="en-US" sz="3200" dirty="0" smtClean="0"/>
              <a:t> ,diffuse  or combination of these forms.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6.Sometime tumors in the bones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80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692150"/>
            <a:ext cx="6851650" cy="5434013"/>
          </a:xfrm>
        </p:spPr>
        <p:txBody>
          <a:bodyPr rtlCol="0">
            <a:normAutofit lnSpcReduction="10000"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b="1" u="sng" dirty="0">
                <a:solidFill>
                  <a:srgbClr val="C00000"/>
                </a:solidFill>
              </a:rPr>
              <a:t>Differential  </a:t>
            </a:r>
            <a:r>
              <a:rPr lang="en-US" sz="3200" b="1" u="sng" dirty="0" smtClean="0">
                <a:solidFill>
                  <a:srgbClr val="C00000"/>
                </a:solidFill>
              </a:rPr>
              <a:t>Diagnosis: </a:t>
            </a:r>
            <a:endParaRPr lang="en-US" sz="3200" b="1" u="sng" dirty="0">
              <a:solidFill>
                <a:srgbClr val="C00000"/>
              </a:solidFill>
            </a:endParaRP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Marek’s</a:t>
            </a:r>
            <a:r>
              <a:rPr lang="en-US" dirty="0" smtClean="0"/>
              <a:t> disease(Visceral form) .</a:t>
            </a:r>
            <a:endParaRPr lang="en-US" dirty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Avian tuberculosis .</a:t>
            </a:r>
            <a:endParaRPr lang="en-US" dirty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Coligranuloma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Histomoniasis</a:t>
            </a:r>
            <a:r>
              <a:rPr lang="en-US" dirty="0" smtClean="0"/>
              <a:t> {Black Head Disease} .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>
                <a:solidFill>
                  <a:srgbClr val="C00000"/>
                </a:solidFill>
              </a:rPr>
              <a:t>Diagnosis </a:t>
            </a:r>
            <a:r>
              <a:rPr lang="en-US" sz="3200" b="1" u="sng" dirty="0" smtClean="0">
                <a:solidFill>
                  <a:srgbClr val="C00000"/>
                </a:solidFill>
              </a:rPr>
              <a:t>:</a:t>
            </a:r>
            <a:endParaRPr lang="en-US" sz="3200" b="1" u="sng" dirty="0">
              <a:solidFill>
                <a:srgbClr val="C00000"/>
              </a:solidFill>
            </a:endParaRP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Signs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Post – mortem lesions:-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       A. Bursa of </a:t>
            </a:r>
            <a:r>
              <a:rPr lang="en-US" dirty="0" err="1" smtClean="0"/>
              <a:t>Fabricius</a:t>
            </a:r>
            <a:r>
              <a:rPr lang="en-US" dirty="0" smtClean="0"/>
              <a:t> enlargement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B. Lack of nerve involvement .</a:t>
            </a:r>
            <a:endParaRPr lang="en-US" dirty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3.</a:t>
            </a:r>
            <a:r>
              <a:rPr lang="en-US" dirty="0" smtClean="0"/>
              <a:t> Histopathology </a:t>
            </a:r>
            <a:r>
              <a:rPr lang="en-US" dirty="0"/>
              <a:t>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4</a:t>
            </a:r>
            <a:r>
              <a:rPr lang="en-US" dirty="0" smtClean="0"/>
              <a:t>. ELISA.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/>
          <p:cNvSpPr>
            <a:spLocks noGrp="1"/>
          </p:cNvSpPr>
          <p:nvPr>
            <p:ph type="title"/>
          </p:nvPr>
        </p:nvSpPr>
        <p:spPr>
          <a:xfrm>
            <a:off x="817563" y="706438"/>
            <a:ext cx="7210425" cy="635000"/>
          </a:xfrm>
        </p:spPr>
        <p:txBody>
          <a:bodyPr>
            <a:normAutofit fontScale="90000"/>
          </a:bodyPr>
          <a:lstStyle/>
          <a:p>
            <a:pPr marL="571500" indent="-571500" algn="l" rtl="0" eaLnBrk="1" hangingPunct="1">
              <a:buFontTx/>
              <a:buChar char="•"/>
            </a:pPr>
            <a:r>
              <a:rPr lang="en-US" sz="3600" u="sng" dirty="0" smtClean="0">
                <a:solidFill>
                  <a:srgbClr val="C00000"/>
                </a:solidFill>
                <a:cs typeface="Majalla UI"/>
              </a:rPr>
              <a:t> </a:t>
            </a:r>
            <a:r>
              <a:rPr lang="en-US" u="sng" dirty="0" smtClean="0">
                <a:solidFill>
                  <a:srgbClr val="C00000"/>
                </a:solidFill>
                <a:cs typeface="Majalla UI"/>
              </a:rPr>
              <a:t>Prevention:</a:t>
            </a:r>
            <a:endParaRPr lang="ar-IQ" sz="3600" u="sng" dirty="0" smtClean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1412875"/>
            <a:ext cx="7326338" cy="4176713"/>
          </a:xfrm>
        </p:spPr>
        <p:txBody>
          <a:bodyPr rtlCol="0">
            <a:normAutofit fontScale="92500"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1. </a:t>
            </a:r>
            <a:r>
              <a:rPr lang="en-US" sz="3200" dirty="0" smtClean="0"/>
              <a:t>Elimination of the virus from breeder hens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A. Test and slaughter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B. Virus is spread to the progeny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/>
              <a:t> . Genetic resistant birds.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smtClean="0">
                <a:solidFill>
                  <a:srgbClr val="C00000"/>
                </a:solidFill>
              </a:rPr>
              <a:t> </a:t>
            </a:r>
            <a:endParaRPr lang="en-US" sz="3200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dirty="0" smtClean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264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4294967295"/>
          </p:nvPr>
        </p:nvSpPr>
        <p:spPr>
          <a:xfrm>
            <a:off x="820738" y="765175"/>
            <a:ext cx="4038600" cy="536098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400" u="sng" dirty="0" err="1" smtClean="0">
                <a:solidFill>
                  <a:schemeClr val="bg1"/>
                </a:solidFill>
              </a:rPr>
              <a:t>Marek’s</a:t>
            </a:r>
            <a:r>
              <a:rPr lang="en-US" sz="2400" u="sng" dirty="0" smtClean="0">
                <a:solidFill>
                  <a:schemeClr val="bg1"/>
                </a:solidFill>
              </a:rPr>
              <a:t> disease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Age : Young and adult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Nerves:  Are  affected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Skin : Is  affected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Bursa of </a:t>
            </a:r>
            <a:r>
              <a:rPr lang="en-US" sz="2400" dirty="0" err="1" smtClean="0"/>
              <a:t>Fabricius</a:t>
            </a:r>
            <a:r>
              <a:rPr lang="en-US" sz="2400" dirty="0" smtClean="0"/>
              <a:t> is  mainly not involved. 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ar-IQ" sz="24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294967295"/>
          </p:nvPr>
        </p:nvSpPr>
        <p:spPr>
          <a:xfrm>
            <a:off x="4648200" y="765175"/>
            <a:ext cx="3595688" cy="536098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74320" indent="-274320" algn="ctr">
              <a:defRPr/>
            </a:pPr>
            <a:r>
              <a:rPr lang="en-US" sz="2000" u="sng" dirty="0">
                <a:solidFill>
                  <a:srgbClr val="C00000"/>
                </a:solidFill>
              </a:rPr>
              <a:t>Lymphoid </a:t>
            </a:r>
            <a:r>
              <a:rPr lang="en-US" sz="2000" u="sng" dirty="0" err="1">
                <a:solidFill>
                  <a:srgbClr val="C00000"/>
                </a:solidFill>
              </a:rPr>
              <a:t>leukosis</a:t>
            </a:r>
            <a:r>
              <a:rPr lang="en-US" sz="2000" u="sng" dirty="0">
                <a:solidFill>
                  <a:srgbClr val="C00000"/>
                </a:solidFill>
              </a:rPr>
              <a:t> (</a:t>
            </a:r>
            <a:r>
              <a:rPr lang="en-US" sz="2000" u="sng" dirty="0" smtClean="0">
                <a:solidFill>
                  <a:srgbClr val="C00000"/>
                </a:solidFill>
              </a:rPr>
              <a:t>LL </a:t>
            </a:r>
            <a:endParaRPr lang="en-US" sz="2000" u="sng" dirty="0">
              <a:solidFill>
                <a:srgbClr val="C00000"/>
              </a:solidFill>
            </a:endParaRP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1.Age:Over 14 –16 weeks.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2.Nerves: Not  involved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3.Skin: Is  not  </a:t>
            </a:r>
            <a:r>
              <a:rPr lang="en-US" sz="2000" dirty="0"/>
              <a:t>a</a:t>
            </a:r>
            <a:r>
              <a:rPr lang="en-US" sz="2000" dirty="0" smtClean="0"/>
              <a:t>ffected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4.Bursa of </a:t>
            </a:r>
            <a:r>
              <a:rPr lang="en-US" sz="2000" dirty="0" err="1" smtClean="0"/>
              <a:t>Fabricius:Is</a:t>
            </a:r>
            <a:r>
              <a:rPr lang="en-US" sz="2000" dirty="0" smtClean="0"/>
              <a:t> the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target  organ.</a:t>
            </a:r>
            <a:endParaRPr lang="en-US" sz="2000" dirty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ar-IQ" sz="2000" dirty="0"/>
          </a:p>
        </p:txBody>
      </p:sp>
      <p:cxnSp>
        <p:nvCxnSpPr>
          <p:cNvPr id="7" name="رابط مستقيم 6"/>
          <p:cNvCxnSpPr/>
          <p:nvPr/>
        </p:nvCxnSpPr>
        <p:spPr>
          <a:xfrm rot="5400000">
            <a:off x="2786050" y="2357430"/>
            <a:ext cx="350046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785786" y="4071942"/>
            <a:ext cx="74295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18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4538" y="1308100"/>
            <a:ext cx="7715250" cy="4857750"/>
          </a:xfrm>
        </p:spPr>
        <p:txBody>
          <a:bodyPr rtlCol="0">
            <a:normAutofit fontScale="92500" lnSpcReduction="10000"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dirty="0" smtClean="0"/>
              <a:t>MD is a highly infectious disease of chickens characterized by paralysis of wings and legs and presence of lymphoid tumors in various </a:t>
            </a:r>
            <a:r>
              <a:rPr lang="en-US" sz="2800" dirty="0" err="1" smtClean="0"/>
              <a:t>organs,due</a:t>
            </a:r>
            <a:r>
              <a:rPr lang="en-US" sz="2800" dirty="0" smtClean="0"/>
              <a:t> to mononuclear cell infiltration in the peripheral nerves  </a:t>
            </a:r>
            <a:r>
              <a:rPr lang="en-US" sz="2800" smtClean="0"/>
              <a:t>and various  </a:t>
            </a:r>
            <a:r>
              <a:rPr lang="en-US" sz="2800" dirty="0" smtClean="0"/>
              <a:t>other organs and tissues </a:t>
            </a:r>
            <a:r>
              <a:rPr lang="en-US" sz="2800" smtClean="0"/>
              <a:t>including  iris and skin.</a:t>
            </a:r>
            <a:endParaRPr lang="en-US" sz="2800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b="1" dirty="0"/>
              <a:t>Etiology </a:t>
            </a:r>
            <a:r>
              <a:rPr lang="en-US" b="1" dirty="0" smtClean="0"/>
              <a:t>:Group </a:t>
            </a:r>
            <a:r>
              <a:rPr lang="en-US" dirty="0" smtClean="0"/>
              <a:t>of B Herpes virus .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2"/>
                </a:solidFill>
              </a:rPr>
              <a:t>Incubation period </a:t>
            </a:r>
            <a:r>
              <a:rPr lang="en-US" dirty="0"/>
              <a:t>: </a:t>
            </a:r>
            <a:r>
              <a:rPr lang="en-US" dirty="0" smtClean="0"/>
              <a:t>4 – 12 weeks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2"/>
                </a:solidFill>
              </a:rPr>
              <a:t>Course of disease </a:t>
            </a:r>
            <a:r>
              <a:rPr lang="en-US" dirty="0"/>
              <a:t>:- </a:t>
            </a:r>
            <a:r>
              <a:rPr lang="en-US" dirty="0" smtClean="0"/>
              <a:t>10 – 12 weeks </a:t>
            </a:r>
            <a:r>
              <a:rPr lang="en-US" dirty="0"/>
              <a:t>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  <p:sp>
        <p:nvSpPr>
          <p:cNvPr id="21506" name="عنوان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7489825" cy="777875"/>
          </a:xfrm>
        </p:spPr>
        <p:txBody>
          <a:bodyPr/>
          <a:lstStyle/>
          <a:p>
            <a:pPr rtl="0" eaLnBrk="1" hangingPunct="1"/>
            <a:r>
              <a:rPr lang="en-US" b="1" dirty="0" err="1" smtClean="0">
                <a:solidFill>
                  <a:schemeClr val="accent2"/>
                </a:solidFill>
                <a:cs typeface="Majalla UI"/>
              </a:rPr>
              <a:t>Marek’s</a:t>
            </a:r>
            <a:r>
              <a:rPr lang="en-US" b="1" dirty="0" smtClean="0">
                <a:solidFill>
                  <a:schemeClr val="accent2"/>
                </a:solidFill>
                <a:cs typeface="Majalla UI"/>
              </a:rPr>
              <a:t> Disease (MD) </a:t>
            </a:r>
            <a:endParaRPr lang="ar-IQ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85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088" y="928670"/>
            <a:ext cx="7345362" cy="5092718"/>
          </a:xfrm>
        </p:spPr>
        <p:txBody>
          <a:bodyPr rtlCol="0">
            <a:normAutofit fontScale="92500" lnSpcReduction="20000"/>
          </a:bodyPr>
          <a:lstStyle/>
          <a:p>
            <a:pPr algn="l" rtl="0">
              <a:defRPr/>
            </a:pPr>
            <a:r>
              <a:rPr lang="en-US" sz="3000" b="1" u="sng" dirty="0" smtClean="0">
                <a:solidFill>
                  <a:schemeClr val="accent2"/>
                </a:solidFill>
              </a:rPr>
              <a:t>Method of spread </a:t>
            </a:r>
            <a:r>
              <a:rPr lang="en-US" sz="2600" u="sng" dirty="0" smtClean="0">
                <a:solidFill>
                  <a:schemeClr val="accent2"/>
                </a:solidFill>
              </a:rPr>
              <a:t>:-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600" dirty="0" smtClean="0"/>
              <a:t>Feather follicles , dander , secretion and excretion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600" dirty="0" smtClean="0"/>
              <a:t>Air currents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600" dirty="0" smtClean="0"/>
              <a:t>Carriers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600" dirty="0" err="1" smtClean="0"/>
              <a:t>Beetls</a:t>
            </a:r>
            <a:r>
              <a:rPr lang="en-US" sz="2600" dirty="0" smtClean="0"/>
              <a:t> , </a:t>
            </a:r>
            <a:r>
              <a:rPr lang="en-US" sz="2600" i="1" dirty="0" err="1" smtClean="0"/>
              <a:t>Alphitobius</a:t>
            </a:r>
            <a:r>
              <a:rPr lang="en-US" sz="2600" i="1" dirty="0" smtClean="0"/>
              <a:t>  </a:t>
            </a:r>
            <a:r>
              <a:rPr lang="en-US" sz="2600" i="1" dirty="0" err="1" smtClean="0"/>
              <a:t>diaperinus</a:t>
            </a:r>
            <a:r>
              <a:rPr lang="en-US" sz="2600" i="1" dirty="0" smtClean="0"/>
              <a:t> </a:t>
            </a:r>
            <a:r>
              <a:rPr lang="en-US" i="1" dirty="0" smtClean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000" b="1" u="sng" dirty="0" smtClean="0">
                <a:solidFill>
                  <a:schemeClr val="accent2"/>
                </a:solidFill>
              </a:rPr>
              <a:t>Mortality</a:t>
            </a:r>
            <a:r>
              <a:rPr lang="en-US" sz="3000" b="1" dirty="0" smtClean="0"/>
              <a:t> </a:t>
            </a:r>
            <a:r>
              <a:rPr lang="en-US" dirty="0"/>
              <a:t>:-  Broilers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smtClean="0"/>
              <a:t>5 </a:t>
            </a:r>
            <a:r>
              <a:rPr lang="en-US" dirty="0"/>
              <a:t>%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                      </a:t>
            </a:r>
            <a:r>
              <a:rPr lang="en-US" dirty="0" smtClean="0"/>
              <a:t>      </a:t>
            </a:r>
            <a:r>
              <a:rPr lang="en-US" dirty="0"/>
              <a:t>L</a:t>
            </a:r>
            <a:r>
              <a:rPr lang="en-US" dirty="0" smtClean="0"/>
              <a:t>ayers    10 </a:t>
            </a:r>
            <a:r>
              <a:rPr lang="en-US" dirty="0"/>
              <a:t>– 50 </a:t>
            </a:r>
            <a:r>
              <a:rPr lang="en-US" dirty="0" smtClean="0"/>
              <a:t>%.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Breeder– hens 5 – 25 %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600" b="1" u="sng" dirty="0" smtClean="0">
                <a:solidFill>
                  <a:schemeClr val="accent2"/>
                </a:solidFill>
              </a:rPr>
              <a:t>Forms of the disease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/>
              <a:t>Nervous form : Classical form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/>
              <a:t>Visceral form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/>
              <a:t>Eye form .(Ocular form)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/>
              <a:t>Skin form .(</a:t>
            </a:r>
            <a:r>
              <a:rPr lang="en-US" sz="2600" dirty="0" err="1" smtClean="0"/>
              <a:t>Cutaneous</a:t>
            </a:r>
            <a:r>
              <a:rPr lang="en-US" sz="2600" dirty="0" smtClean="0"/>
              <a:t> form)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ar-IQ" dirty="0"/>
          </a:p>
        </p:txBody>
      </p:sp>
      <p:pic>
        <p:nvPicPr>
          <p:cNvPr id="1027" name="Picture 3" descr="C:\Users\M.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857364"/>
            <a:ext cx="1536379" cy="20414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100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62025" y="1484313"/>
            <a:ext cx="7610503" cy="4373579"/>
          </a:xfrm>
        </p:spPr>
        <p:txBody>
          <a:bodyPr rtlCol="0">
            <a:normAutofit fontScale="77500" lnSpcReduction="20000"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1.Asymmetric  progressive  paresis, later complete  paralysis of one or more extremities.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2.Involvement of </a:t>
            </a:r>
            <a:r>
              <a:rPr lang="en-US" sz="2800" dirty="0" err="1" smtClean="0"/>
              <a:t>vagus</a:t>
            </a:r>
            <a:r>
              <a:rPr lang="en-US" sz="2800" dirty="0" smtClean="0"/>
              <a:t> nerve can result in paralysis and dilation of crop and /or gasping.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3.Incoordination or stilted gait may be the first sign.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4.Characteristic sign is one leg stretched forward and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the other back due to unilateral paresis or paralysis of the leg(Fan shape posture).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5.Pupil becomes irregular in size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6.Iris becomes gray in color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7.Pale shriveled combs .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088" y="850900"/>
            <a:ext cx="5616575" cy="561975"/>
          </a:xfrm>
        </p:spPr>
        <p:txBody>
          <a:bodyPr rtlCol="0">
            <a:noAutofit/>
          </a:bodyPr>
          <a:lstStyle/>
          <a:p>
            <a:pPr marL="571500" indent="-57150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chemeClr val="accent2"/>
                </a:solidFill>
              </a:rPr>
              <a:t>Clinical s</a:t>
            </a:r>
            <a:r>
              <a:rPr lang="en-US" b="1" u="sng" dirty="0" smtClean="0">
                <a:solidFill>
                  <a:schemeClr val="accent2"/>
                </a:solidFill>
                <a:ea typeface="+mj-ea"/>
              </a:rPr>
              <a:t>igns :</a:t>
            </a:r>
            <a:endParaRPr lang="ar-IQ" b="1" u="sng" dirty="0">
              <a:solidFill>
                <a:schemeClr val="accent2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63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976664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> </a:t>
            </a:r>
            <a:endParaRPr lang="en-US" sz="1600" b="1" dirty="0"/>
          </a:p>
          <a:p>
            <a:pPr algn="l"/>
            <a:r>
              <a:rPr lang="en-US" sz="1600" b="1" dirty="0"/>
              <a:t>1. Vaccines Used:</a:t>
            </a:r>
            <a:endParaRPr lang="en-US" sz="1600" dirty="0"/>
          </a:p>
          <a:p>
            <a:pPr algn="l"/>
            <a:r>
              <a:rPr lang="en-US" sz="1600" b="1" dirty="0" err="1"/>
              <a:t>Herpesvirus</a:t>
            </a:r>
            <a:r>
              <a:rPr lang="en-US" sz="1600" b="1" dirty="0"/>
              <a:t> of Turkey (HVT)</a:t>
            </a:r>
            <a:endParaRPr lang="en-US" sz="1600" dirty="0"/>
          </a:p>
          <a:p>
            <a:pPr algn="l"/>
            <a:r>
              <a:rPr lang="en-US" sz="1600" b="1" dirty="0"/>
              <a:t>SB-1</a:t>
            </a:r>
            <a:r>
              <a:rPr lang="en-US" sz="1600" dirty="0"/>
              <a:t> (serotype 2)</a:t>
            </a:r>
          </a:p>
          <a:p>
            <a:pPr algn="l"/>
            <a:r>
              <a:rPr lang="en-US" sz="1600" b="1" dirty="0" err="1"/>
              <a:t>Rispens</a:t>
            </a:r>
            <a:r>
              <a:rPr lang="en-US" sz="1600" b="1" dirty="0"/>
              <a:t> (CVI988)</a:t>
            </a:r>
            <a:r>
              <a:rPr lang="en-US" sz="1600" dirty="0"/>
              <a:t> – most protective</a:t>
            </a:r>
          </a:p>
          <a:p>
            <a:pPr algn="l"/>
            <a:r>
              <a:rPr lang="en-US" sz="1600" b="1" dirty="0"/>
              <a:t>2. Vaccine Types:</a:t>
            </a:r>
            <a:endParaRPr lang="en-US" sz="1600" dirty="0"/>
          </a:p>
          <a:p>
            <a:pPr algn="l"/>
            <a:r>
              <a:rPr lang="en-US" sz="1600" b="1" dirty="0"/>
              <a:t>Live attenuated vaccines</a:t>
            </a:r>
            <a:endParaRPr lang="en-US" sz="1600" dirty="0"/>
          </a:p>
          <a:p>
            <a:pPr algn="l"/>
            <a:r>
              <a:rPr lang="en-US" sz="1600" dirty="0"/>
              <a:t>Often used in </a:t>
            </a:r>
            <a:r>
              <a:rPr lang="en-US" sz="1600" b="1" dirty="0"/>
              <a:t>combination (e.g., </a:t>
            </a:r>
            <a:r>
              <a:rPr lang="en-US" sz="1600" b="1" dirty="0" err="1"/>
              <a:t>Rispens</a:t>
            </a:r>
            <a:r>
              <a:rPr lang="en-US" sz="1600" b="1" dirty="0"/>
              <a:t> + HVT)</a:t>
            </a:r>
            <a:r>
              <a:rPr lang="en-US" sz="1600" dirty="0"/>
              <a:t> for enhanced protection.</a:t>
            </a:r>
          </a:p>
          <a:p>
            <a:pPr algn="l"/>
            <a:r>
              <a:rPr lang="en-US" sz="1600" b="1" dirty="0"/>
              <a:t>3. Administration:</a:t>
            </a:r>
            <a:endParaRPr lang="en-US" sz="1600" dirty="0"/>
          </a:p>
          <a:p>
            <a:pPr algn="l"/>
            <a:r>
              <a:rPr lang="en-US" sz="1600" b="1" dirty="0"/>
              <a:t>In </a:t>
            </a:r>
            <a:r>
              <a:rPr lang="en-US" sz="1600" b="1" dirty="0" err="1"/>
              <a:t>ovo</a:t>
            </a:r>
            <a:r>
              <a:rPr lang="en-US" sz="1600" dirty="0"/>
              <a:t> at 18 days of </a:t>
            </a:r>
            <a:r>
              <a:rPr lang="en-US" sz="1600" dirty="0" err="1"/>
              <a:t>embryonation</a:t>
            </a:r>
            <a:endParaRPr lang="en-US" sz="1600" dirty="0"/>
          </a:p>
          <a:p>
            <a:pPr algn="l"/>
            <a:r>
              <a:rPr lang="en-US" sz="1600" b="1" dirty="0"/>
              <a:t>Subcutaneous</a:t>
            </a:r>
            <a:r>
              <a:rPr lang="en-US" sz="1600" dirty="0"/>
              <a:t> at hatch (day-old chicks)</a:t>
            </a:r>
          </a:p>
          <a:p>
            <a:pPr algn="l"/>
            <a:r>
              <a:rPr lang="en-US" sz="1600" b="1" dirty="0"/>
              <a:t>4. Goals:</a:t>
            </a:r>
            <a:endParaRPr lang="en-US" sz="1600" dirty="0"/>
          </a:p>
          <a:p>
            <a:pPr algn="l"/>
            <a:r>
              <a:rPr lang="en-US" sz="1600" dirty="0"/>
              <a:t>Does </a:t>
            </a:r>
            <a:r>
              <a:rPr lang="en-US" sz="1600" b="1" dirty="0"/>
              <a:t>not prevent infection or shedding</a:t>
            </a:r>
            <a:endParaRPr lang="en-US" sz="1600" dirty="0"/>
          </a:p>
          <a:p>
            <a:pPr algn="l"/>
            <a:r>
              <a:rPr lang="en-US" sz="1600" dirty="0"/>
              <a:t>Prevents </a:t>
            </a:r>
            <a:r>
              <a:rPr lang="en-US" sz="1600" b="1" dirty="0"/>
              <a:t>tumor formation and paralysis</a:t>
            </a:r>
            <a:r>
              <a:rPr lang="en-US" sz="1600" dirty="0"/>
              <a:t> (clinical disease)</a:t>
            </a:r>
          </a:p>
          <a:p>
            <a:pPr algn="l"/>
            <a:r>
              <a:rPr lang="en-US" sz="1600" dirty="0"/>
              <a:t>Reduces </a:t>
            </a:r>
            <a:r>
              <a:rPr lang="en-US" sz="1600" b="1" dirty="0"/>
              <a:t>economic losses</a:t>
            </a:r>
            <a:endParaRPr lang="en-US" sz="1600" dirty="0"/>
          </a:p>
          <a:p>
            <a:pPr algn="l"/>
            <a:r>
              <a:rPr lang="en-US" sz="1600" b="1" dirty="0"/>
              <a:t>5. Immunity Onset:</a:t>
            </a:r>
            <a:endParaRPr lang="en-US" sz="1600" dirty="0"/>
          </a:p>
          <a:p>
            <a:pPr algn="l"/>
            <a:r>
              <a:rPr lang="en-US" sz="1600" dirty="0"/>
              <a:t>Partial immunity begins about </a:t>
            </a:r>
            <a:r>
              <a:rPr lang="en-US" sz="1600" b="1" dirty="0"/>
              <a:t>5-7 days post-vaccination</a:t>
            </a:r>
            <a:endParaRPr lang="en-US" sz="1600" dirty="0"/>
          </a:p>
          <a:p>
            <a:pPr algn="l"/>
            <a:r>
              <a:rPr lang="en-US" sz="1600" dirty="0"/>
              <a:t>Full protection may take up to </a:t>
            </a:r>
            <a:r>
              <a:rPr lang="en-US" sz="1600" b="1" dirty="0"/>
              <a:t>2 weeks</a:t>
            </a:r>
            <a:endParaRPr lang="en-US" sz="1600" dirty="0"/>
          </a:p>
          <a:p>
            <a:pPr algn="l"/>
            <a:endParaRPr lang="en-US" sz="16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5023" y="188641"/>
            <a:ext cx="6933361" cy="43204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Vaccination of </a:t>
            </a:r>
            <a:r>
              <a:rPr lang="en-US" sz="2400" dirty="0" err="1"/>
              <a:t>Marek’s</a:t>
            </a:r>
            <a:r>
              <a:rPr lang="en-US" sz="2400" dirty="0"/>
              <a:t> Disease</a:t>
            </a:r>
          </a:p>
        </p:txBody>
      </p:sp>
    </p:spTree>
    <p:extLst>
      <p:ext uri="{BB962C8B-B14F-4D97-AF65-F5344CB8AC3E}">
        <p14:creationId xmlns:p14="http://schemas.microsoft.com/office/powerpoint/2010/main" val="349096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1500174"/>
            <a:ext cx="7540652" cy="4714908"/>
          </a:xfrm>
        </p:spPr>
        <p:txBody>
          <a:bodyPr rtlCol="0">
            <a:normAutofit fontScale="85000" lnSpcReduction="20000"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1.Feather follicles are enlarged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2.Tumors in  any  tissue or  organs .The lesions appear as diffuse enlargement in most organs, focal or nodular may be also observed.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  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3.Enlarged, edematous and loss of cross- striation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of peripheral nerves.(Sciatic  and brachial nerves).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4.Many birds may die without lesions due to </a:t>
            </a:r>
            <a:r>
              <a:rPr lang="en-US" sz="2800" dirty="0" err="1" smtClean="0"/>
              <a:t>viremia</a:t>
            </a:r>
            <a:r>
              <a:rPr lang="en-US" sz="2800" dirty="0" smtClean="0"/>
              <a:t>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ar-IQ" dirty="0"/>
          </a:p>
        </p:txBody>
      </p:sp>
      <p:sp>
        <p:nvSpPr>
          <p:cNvPr id="24578" name="عنوان 1"/>
          <p:cNvSpPr>
            <a:spLocks noGrp="1"/>
          </p:cNvSpPr>
          <p:nvPr>
            <p:ph type="title"/>
          </p:nvPr>
        </p:nvSpPr>
        <p:spPr>
          <a:xfrm>
            <a:off x="817563" y="635000"/>
            <a:ext cx="6491287" cy="706438"/>
          </a:xfrm>
        </p:spPr>
        <p:txBody>
          <a:bodyPr>
            <a:normAutofit/>
          </a:bodyPr>
          <a:lstStyle/>
          <a:p>
            <a:pPr marL="571500" indent="-571500" algn="l" rtl="0" eaLnBrk="1" hangingPunct="1">
              <a:buFontTx/>
              <a:buChar char="•"/>
            </a:pPr>
            <a:r>
              <a:rPr lang="en-US" sz="4000" b="1" u="sng" dirty="0" smtClean="0">
                <a:solidFill>
                  <a:schemeClr val="accent2"/>
                </a:solidFill>
                <a:cs typeface="Majalla UI"/>
              </a:rPr>
              <a:t>Post – mortem lesions: </a:t>
            </a:r>
            <a:endParaRPr lang="ar-IQ" sz="4000" b="1" u="sng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765175"/>
            <a:ext cx="7570788" cy="5327650"/>
          </a:xfr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Differential  </a:t>
            </a:r>
            <a:r>
              <a:rPr lang="en-US" sz="2800" b="1" u="sng" smtClean="0">
                <a:solidFill>
                  <a:schemeClr val="accent2"/>
                </a:solidFill>
              </a:rPr>
              <a:t>Diagnosis :</a:t>
            </a:r>
            <a:endParaRPr lang="en-US" b="1" u="sng" dirty="0" smtClean="0">
              <a:solidFill>
                <a:schemeClr val="accent2"/>
              </a:solidFill>
            </a:endParaRP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Lymphoid </a:t>
            </a:r>
            <a:r>
              <a:rPr lang="en-US" dirty="0" err="1" smtClean="0"/>
              <a:t>leukosis</a:t>
            </a:r>
            <a:r>
              <a:rPr lang="en-US" dirty="0" smtClean="0"/>
              <a:t>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Riboflavin deficiency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3.   </a:t>
            </a:r>
            <a:r>
              <a:rPr lang="en-US" dirty="0" err="1" smtClean="0"/>
              <a:t>Histomoniasis</a:t>
            </a:r>
            <a:r>
              <a:rPr lang="en-US" dirty="0" smtClean="0"/>
              <a:t>( Black Head Disease).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4.  Any disease causing nervous signs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>
                <a:solidFill>
                  <a:schemeClr val="accent2"/>
                </a:solidFill>
              </a:rPr>
              <a:t>Diagnosis </a:t>
            </a:r>
            <a:r>
              <a:rPr lang="en-US" sz="3200" b="1" u="sng" dirty="0" smtClean="0">
                <a:solidFill>
                  <a:schemeClr val="accent2"/>
                </a:solidFill>
              </a:rPr>
              <a:t>:</a:t>
            </a:r>
            <a:endParaRPr lang="en-US" sz="3200" b="1" u="sng" dirty="0">
              <a:solidFill>
                <a:schemeClr val="accent2"/>
              </a:solidFill>
            </a:endParaRP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Signs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Lesions.</a:t>
            </a:r>
            <a:endParaRPr lang="en-US" dirty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Histopathology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Viral isolation </a:t>
            </a:r>
            <a:r>
              <a:rPr lang="en-US" dirty="0" smtClean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2"/>
                </a:solidFill>
              </a:rPr>
              <a:t>  </a:t>
            </a:r>
            <a:r>
              <a:rPr lang="en-US" sz="3200" b="1" u="sng" dirty="0">
                <a:solidFill>
                  <a:schemeClr val="accent2"/>
                </a:solidFill>
              </a:rPr>
              <a:t>Prevention </a:t>
            </a:r>
            <a:r>
              <a:rPr lang="en-US" sz="3200" b="1" u="sng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smtClean="0"/>
              <a:t>:- </a:t>
            </a:r>
            <a:r>
              <a:rPr lang="en-US" dirty="0" smtClean="0"/>
              <a:t>Vaccination</a:t>
            </a:r>
            <a:r>
              <a:rPr lang="en-US" dirty="0"/>
              <a:t>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26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088" y="692150"/>
            <a:ext cx="7273925" cy="706438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b="1" dirty="0" smtClean="0">
                <a:solidFill>
                  <a:srgbClr val="C00000"/>
                </a:solidFill>
                <a:ea typeface="+mj-ea"/>
              </a:rPr>
              <a:t>Lymphoid leukosis (LL)</a:t>
            </a:r>
            <a:endParaRPr lang="ar-IQ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1557338"/>
            <a:ext cx="7499350" cy="4608512"/>
          </a:xfrm>
        </p:spPr>
        <p:txBody>
          <a:bodyPr rtlCol="0">
            <a:normAutofit fontScale="92500" lnSpcReduction="20000"/>
          </a:bodyPr>
          <a:lstStyle/>
          <a:p>
            <a:pPr marL="0" indent="0" algn="just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Lymphoid </a:t>
            </a:r>
            <a:r>
              <a:rPr lang="en-US" dirty="0" smtClean="0"/>
              <a:t>leukosis is a bursal dependent </a:t>
            </a:r>
            <a:r>
              <a:rPr lang="en-US" dirty="0" err="1" smtClean="0"/>
              <a:t>neoplastic</a:t>
            </a:r>
            <a:r>
              <a:rPr lang="en-US" dirty="0" smtClean="0"/>
              <a:t> disease of adult  chickens ( over 14–16 weeks of age). LL characteristically produces lymphoid tumors,   particularly in liver and spleen, other visceral organs such as ovary and lungs may also affected 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Etiology: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Small RNA leukosis / sarcoma virus .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/>
                </a:solidFill>
              </a:rPr>
              <a:t>Incubation period 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14 </a:t>
            </a:r>
            <a:r>
              <a:rPr lang="en-US" dirty="0"/>
              <a:t>– </a:t>
            </a:r>
            <a:r>
              <a:rPr lang="en-US" dirty="0" smtClean="0"/>
              <a:t>30 weeks </a:t>
            </a:r>
            <a:r>
              <a:rPr lang="en-US" dirty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/>
                </a:solidFill>
              </a:rPr>
              <a:t>Method </a:t>
            </a:r>
            <a:r>
              <a:rPr lang="en-US" b="1" u="sng" dirty="0">
                <a:solidFill>
                  <a:schemeClr val="accent2"/>
                </a:solidFill>
              </a:rPr>
              <a:t>of spread </a:t>
            </a:r>
            <a:r>
              <a:rPr lang="en-US" u="sng" dirty="0" smtClean="0">
                <a:solidFill>
                  <a:schemeClr val="accent2"/>
                </a:solidFill>
              </a:rPr>
              <a:t>:-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Transovarian</a:t>
            </a:r>
            <a:r>
              <a:rPr lang="en-US" dirty="0" smtClean="0"/>
              <a:t>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Lateral transmission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Blood sucking parasites .  </a:t>
            </a:r>
            <a:endParaRPr lang="en-US" dirty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52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1000108"/>
            <a:ext cx="7858180" cy="5857892"/>
          </a:xfr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C00000"/>
                </a:solidFill>
              </a:rPr>
              <a:t>Clinical signs:</a:t>
            </a:r>
          </a:p>
          <a:p>
            <a:pPr algn="l" rtl="0">
              <a:buNone/>
              <a:defRPr/>
            </a:pPr>
            <a:r>
              <a:rPr lang="en-US" b="1" dirty="0" smtClean="0"/>
              <a:t>1.The disease is chronic in nature ,but affected birds may die without  signs.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2.Pale  shriveled  combs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3. Progressive  emaciation  and  diarrhea.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4.Total loss may approach 20%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5.Losses most severe after onset of egg production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6.Abdominal  enlargement.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7.Blood blisters may occur in the skin ,their rupture causing  hemorrhage.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485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836</Words>
  <Application>Microsoft Office PowerPoint</Application>
  <PresentationFormat>عرض على الشاشة (3:4)‏</PresentationFormat>
  <Paragraphs>143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ملتقى</vt:lpstr>
      <vt:lpstr>عرض تقديمي في PowerPoint</vt:lpstr>
      <vt:lpstr>Marek’s Disease (MD) </vt:lpstr>
      <vt:lpstr>عرض تقديمي في PowerPoint</vt:lpstr>
      <vt:lpstr>Clinical signs :</vt:lpstr>
      <vt:lpstr>Vaccination of Marek’s Disease</vt:lpstr>
      <vt:lpstr>Post – mortem lesions: </vt:lpstr>
      <vt:lpstr>عرض تقديمي في PowerPoint</vt:lpstr>
      <vt:lpstr> Lymphoid leukosis (LL)</vt:lpstr>
      <vt:lpstr>عرض تقديمي في PowerPoint</vt:lpstr>
      <vt:lpstr>عرض تقديمي في PowerPoint</vt:lpstr>
      <vt:lpstr>عرض تقديمي في PowerPoint</vt:lpstr>
      <vt:lpstr> Prevention: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 Marek’s Disease (MD)</dc:title>
  <dc:creator>CORE I7</dc:creator>
  <cp:lastModifiedBy>Maher</cp:lastModifiedBy>
  <cp:revision>28</cp:revision>
  <dcterms:created xsi:type="dcterms:W3CDTF">2013-03-04T19:34:26Z</dcterms:created>
  <dcterms:modified xsi:type="dcterms:W3CDTF">2025-04-14T18:49:04Z</dcterms:modified>
</cp:coreProperties>
</file>